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334" r:id="rId6"/>
    <p:sldId id="312" r:id="rId7"/>
    <p:sldId id="338" r:id="rId8"/>
    <p:sldId id="307" r:id="rId9"/>
    <p:sldId id="337" r:id="rId10"/>
    <p:sldId id="269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19C7F"/>
    <a:srgbClr val="009F53"/>
    <a:srgbClr val="DAE7E2"/>
    <a:srgbClr val="2363C1"/>
    <a:srgbClr val="50B0E2"/>
    <a:srgbClr val="37696B"/>
    <a:srgbClr val="FFFFFF"/>
    <a:srgbClr val="00AAC6"/>
    <a:srgbClr val="003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967A7F-9807-430F-8AD2-3CAC5280AB4A}" v="30" dt="2021-04-13T08:48:11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5"/>
    <p:restoredTop sz="88484" autoAdjust="0"/>
  </p:normalViewPr>
  <p:slideViewPr>
    <p:cSldViewPr snapToGrid="0" snapToObjects="1">
      <p:cViewPr varScale="1">
        <p:scale>
          <a:sx n="77" d="100"/>
          <a:sy n="77" d="100"/>
        </p:scale>
        <p:origin x="1200" y="-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 Teunissen" userId="40360bde-1135-465b-b466-d5d822662cb9" providerId="ADAL" clId="{D0967A7F-9807-430F-8AD2-3CAC5280AB4A}"/>
    <pc:docChg chg="undo custSel delSld modSld sldOrd">
      <pc:chgData name="Rene Teunissen" userId="40360bde-1135-465b-b466-d5d822662cb9" providerId="ADAL" clId="{D0967A7F-9807-430F-8AD2-3CAC5280AB4A}" dt="2021-04-13T08:50:55.926" v="3975" actId="14100"/>
      <pc:docMkLst>
        <pc:docMk/>
      </pc:docMkLst>
      <pc:sldChg chg="delSp modSp mod ord">
        <pc:chgData name="Rene Teunissen" userId="40360bde-1135-465b-b466-d5d822662cb9" providerId="ADAL" clId="{D0967A7F-9807-430F-8AD2-3CAC5280AB4A}" dt="2021-04-12T17:01:31.298" v="3937" actId="14100"/>
        <pc:sldMkLst>
          <pc:docMk/>
          <pc:sldMk cId="868333148" sldId="307"/>
        </pc:sldMkLst>
        <pc:spChg chg="mod">
          <ac:chgData name="Rene Teunissen" userId="40360bde-1135-465b-b466-d5d822662cb9" providerId="ADAL" clId="{D0967A7F-9807-430F-8AD2-3CAC5280AB4A}" dt="2021-04-12T17:01:05.671" v="3933" actId="1076"/>
          <ac:spMkLst>
            <pc:docMk/>
            <pc:sldMk cId="868333148" sldId="307"/>
            <ac:spMk id="2" creationId="{8DD3949B-ECFB-E144-BEC7-0CC9D11F1E7E}"/>
          </ac:spMkLst>
        </pc:spChg>
        <pc:spChg chg="mod">
          <ac:chgData name="Rene Teunissen" userId="40360bde-1135-465b-b466-d5d822662cb9" providerId="ADAL" clId="{D0967A7F-9807-430F-8AD2-3CAC5280AB4A}" dt="2021-04-12T17:01:31.298" v="3937" actId="14100"/>
          <ac:spMkLst>
            <pc:docMk/>
            <pc:sldMk cId="868333148" sldId="307"/>
            <ac:spMk id="3" creationId="{B9A31368-CA94-294D-B2E7-7B7C7D0C2689}"/>
          </ac:spMkLst>
        </pc:spChg>
        <pc:picChg chg="del">
          <ac:chgData name="Rene Teunissen" userId="40360bde-1135-465b-b466-d5d822662cb9" providerId="ADAL" clId="{D0967A7F-9807-430F-8AD2-3CAC5280AB4A}" dt="2021-04-12T16:54:43.481" v="3423" actId="478"/>
          <ac:picMkLst>
            <pc:docMk/>
            <pc:sldMk cId="868333148" sldId="307"/>
            <ac:picMk id="10" creationId="{FFF235F0-8299-4357-833A-9804E2949E3E}"/>
          </ac:picMkLst>
        </pc:picChg>
      </pc:sldChg>
      <pc:sldChg chg="modSp mod">
        <pc:chgData name="Rene Teunissen" userId="40360bde-1135-465b-b466-d5d822662cb9" providerId="ADAL" clId="{D0967A7F-9807-430F-8AD2-3CAC5280AB4A}" dt="2021-04-13T08:50:21.084" v="3970" actId="790"/>
        <pc:sldMkLst>
          <pc:docMk/>
          <pc:sldMk cId="3035833112" sldId="312"/>
        </pc:sldMkLst>
        <pc:spChg chg="mod">
          <ac:chgData name="Rene Teunissen" userId="40360bde-1135-465b-b466-d5d822662cb9" providerId="ADAL" clId="{D0967A7F-9807-430F-8AD2-3CAC5280AB4A}" dt="2021-04-12T16:54:20.861" v="3404" actId="6549"/>
          <ac:spMkLst>
            <pc:docMk/>
            <pc:sldMk cId="3035833112" sldId="312"/>
            <ac:spMk id="2" creationId="{8DD3949B-ECFB-E144-BEC7-0CC9D11F1E7E}"/>
          </ac:spMkLst>
        </pc:spChg>
        <pc:spChg chg="mod">
          <ac:chgData name="Rene Teunissen" userId="40360bde-1135-465b-b466-d5d822662cb9" providerId="ADAL" clId="{D0967A7F-9807-430F-8AD2-3CAC5280AB4A}" dt="2021-04-13T08:50:21.084" v="3970" actId="790"/>
          <ac:spMkLst>
            <pc:docMk/>
            <pc:sldMk cId="3035833112" sldId="312"/>
            <ac:spMk id="8" creationId="{1B92CAA7-599C-46EA-B00A-1A077C3C5D33}"/>
          </ac:spMkLst>
        </pc:spChg>
      </pc:sldChg>
      <pc:sldChg chg="del">
        <pc:chgData name="Rene Teunissen" userId="40360bde-1135-465b-b466-d5d822662cb9" providerId="ADAL" clId="{D0967A7F-9807-430F-8AD2-3CAC5280AB4A}" dt="2021-04-12T15:59:37.961" v="1060" actId="47"/>
        <pc:sldMkLst>
          <pc:docMk/>
          <pc:sldMk cId="1676177509" sldId="333"/>
        </pc:sldMkLst>
      </pc:sldChg>
      <pc:sldChg chg="modSp mod">
        <pc:chgData name="Rene Teunissen" userId="40360bde-1135-465b-b466-d5d822662cb9" providerId="ADAL" clId="{D0967A7F-9807-430F-8AD2-3CAC5280AB4A}" dt="2021-04-13T08:50:55.926" v="3975" actId="14100"/>
        <pc:sldMkLst>
          <pc:docMk/>
          <pc:sldMk cId="3516324524" sldId="334"/>
        </pc:sldMkLst>
        <pc:spChg chg="mod">
          <ac:chgData name="Rene Teunissen" userId="40360bde-1135-465b-b466-d5d822662cb9" providerId="ADAL" clId="{D0967A7F-9807-430F-8AD2-3CAC5280AB4A}" dt="2021-04-13T08:50:55.926" v="3975" actId="14100"/>
          <ac:spMkLst>
            <pc:docMk/>
            <pc:sldMk cId="3516324524" sldId="334"/>
            <ac:spMk id="15" creationId="{FDDA0743-BD04-4603-97BC-5AD089DDD1F1}"/>
          </ac:spMkLst>
        </pc:spChg>
        <pc:spChg chg="mod">
          <ac:chgData name="Rene Teunissen" userId="40360bde-1135-465b-b466-d5d822662cb9" providerId="ADAL" clId="{D0967A7F-9807-430F-8AD2-3CAC5280AB4A}" dt="2021-04-12T16:54:09.437" v="3390" actId="6549"/>
          <ac:spMkLst>
            <pc:docMk/>
            <pc:sldMk cId="3516324524" sldId="334"/>
            <ac:spMk id="16" creationId="{2C7830C6-D792-44A4-BD8E-45C405C0BC65}"/>
          </ac:spMkLst>
        </pc:spChg>
        <pc:graphicFrameChg chg="modGraphic">
          <ac:chgData name="Rene Teunissen" userId="40360bde-1135-465b-b466-d5d822662cb9" providerId="ADAL" clId="{D0967A7F-9807-430F-8AD2-3CAC5280AB4A}" dt="2021-04-12T16:54:12.558" v="3392" actId="20577"/>
          <ac:graphicFrameMkLst>
            <pc:docMk/>
            <pc:sldMk cId="3516324524" sldId="334"/>
            <ac:graphicFrameMk id="17" creationId="{27039652-47C1-47A5-929C-DF2C3A93F4F8}"/>
          </ac:graphicFrameMkLst>
        </pc:graphicFrameChg>
      </pc:sldChg>
      <pc:sldChg chg="modSp mod">
        <pc:chgData name="Rene Teunissen" userId="40360bde-1135-465b-b466-d5d822662cb9" providerId="ADAL" clId="{D0967A7F-9807-430F-8AD2-3CAC5280AB4A}" dt="2021-04-13T08:48:46.330" v="3969" actId="6549"/>
        <pc:sldMkLst>
          <pc:docMk/>
          <pc:sldMk cId="2081266846" sldId="337"/>
        </pc:sldMkLst>
        <pc:spChg chg="mod">
          <ac:chgData name="Rene Teunissen" userId="40360bde-1135-465b-b466-d5d822662cb9" providerId="ADAL" clId="{D0967A7F-9807-430F-8AD2-3CAC5280AB4A}" dt="2021-04-13T08:48:46.330" v="3969" actId="6549"/>
          <ac:spMkLst>
            <pc:docMk/>
            <pc:sldMk cId="2081266846" sldId="337"/>
            <ac:spMk id="8" creationId="{35324895-A1CE-471E-A68F-3B14088A7EE7}"/>
          </ac:spMkLst>
        </pc:spChg>
      </pc:sldChg>
      <pc:sldChg chg="modSp mod">
        <pc:chgData name="Rene Teunissen" userId="40360bde-1135-465b-b466-d5d822662cb9" providerId="ADAL" clId="{D0967A7F-9807-430F-8AD2-3CAC5280AB4A}" dt="2021-04-12T16:54:26.717" v="3407" actId="20577"/>
        <pc:sldMkLst>
          <pc:docMk/>
          <pc:sldMk cId="1608148765" sldId="338"/>
        </pc:sldMkLst>
        <pc:spChg chg="mod">
          <ac:chgData name="Rene Teunissen" userId="40360bde-1135-465b-b466-d5d822662cb9" providerId="ADAL" clId="{D0967A7F-9807-430F-8AD2-3CAC5280AB4A}" dt="2021-04-12T16:54:26.717" v="3407" actId="20577"/>
          <ac:spMkLst>
            <pc:docMk/>
            <pc:sldMk cId="1608148765" sldId="338"/>
            <ac:spMk id="10" creationId="{2514FE42-1097-4F76-A7BA-09205EB255BC}"/>
          </ac:spMkLst>
        </pc:spChg>
        <pc:graphicFrameChg chg="mod modGraphic">
          <ac:chgData name="Rene Teunissen" userId="40360bde-1135-465b-b466-d5d822662cb9" providerId="ADAL" clId="{D0967A7F-9807-430F-8AD2-3CAC5280AB4A}" dt="2021-04-12T16:49:44.635" v="3076" actId="6549"/>
          <ac:graphicFrameMkLst>
            <pc:docMk/>
            <pc:sldMk cId="1608148765" sldId="338"/>
            <ac:graphicFrameMk id="11" creationId="{3986918F-F358-4007-A013-21CAC4C71D7E}"/>
          </ac:graphicFrameMkLst>
        </pc:graphicFrameChg>
        <pc:picChg chg="mod">
          <ac:chgData name="Rene Teunissen" userId="40360bde-1135-465b-b466-d5d822662cb9" providerId="ADAL" clId="{D0967A7F-9807-430F-8AD2-3CAC5280AB4A}" dt="2021-04-12T16:22:34.335" v="1460" actId="1076"/>
          <ac:picMkLst>
            <pc:docMk/>
            <pc:sldMk cId="1608148765" sldId="338"/>
            <ac:picMk id="12" creationId="{C17F2314-9164-43FF-8259-9789EE811D4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215B0-B587-F345-9BFA-ECCD36CD2450}" type="datetimeFigureOut">
              <a:rPr lang="nl-NL" smtClean="0"/>
              <a:t>19-4-2021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5C74B-F667-354C-86C8-6C0FB6B1B0D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58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5C74B-F667-354C-86C8-6C0FB6B1B0D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69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5C74B-F667-354C-86C8-6C0FB6B1B0D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53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5C74B-F667-354C-86C8-6C0FB6B1B0D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45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Evt</a:t>
            </a:r>
            <a:r>
              <a:rPr lang="nl-NL" dirty="0"/>
              <a:t> JMA, </a:t>
            </a:r>
            <a:r>
              <a:rPr lang="nl-NL" dirty="0" err="1"/>
              <a:t>JMCoE</a:t>
            </a:r>
            <a:r>
              <a:rPr lang="nl-NL" dirty="0"/>
              <a:t>? </a:t>
            </a:r>
            <a:r>
              <a:rPr lang="nl-NL" dirty="0" err="1"/>
              <a:t>JMNetwork</a:t>
            </a:r>
            <a:r>
              <a:rPr lang="nl-NL" dirty="0"/>
              <a:t>? </a:t>
            </a:r>
            <a:r>
              <a:rPr lang="nl-NL" dirty="0" err="1"/>
              <a:t>JMChair</a:t>
            </a:r>
            <a:r>
              <a:rPr lang="nl-NL" dirty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5C74B-F667-354C-86C8-6C0FB6B1B0D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975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5C74B-F667-354C-86C8-6C0FB6B1B0D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981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5C74B-F667-354C-86C8-6C0FB6B1B0D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30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AE170-3199-2A4F-850B-740A29442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054112-1233-D44B-9D86-04B92295B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64F4D1-91B8-7E42-BD5F-111FCD219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9B43-1D9A-42A2-8651-303249A4C272}" type="datetime4">
              <a:rPr lang="nl-NL" smtClean="0"/>
              <a:t>19 april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531BA5-84ED-D24F-81DD-E4C5FAC70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meerwaarde van Erasmus+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BF4944-D921-BD4C-9DDA-56D9625C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FDC-F898-D74F-B0A5-AB1464D0E9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14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E0DCBF-16F7-1D44-A068-B18A6B28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D5EC07-64E1-154B-AD09-8DB1E5976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BA7287-DB19-4B47-8750-666EF898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3F43-54EA-457E-95A9-B95F6BF56D6C}" type="datetime4">
              <a:rPr lang="nl-NL" smtClean="0"/>
              <a:t>19 april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02881F-1BD3-544B-8BD5-7AE6A473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meerwaarde van Erasmus+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6866EC-F157-A44D-AB7B-E3E39B6C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FDC-F898-D74F-B0A5-AB1464D0E9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00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B34A62B-79B1-724D-8ABC-9DFBD6444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474A0C7-4D63-8D46-8F20-9FAA6E321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A9E61A-99CC-434A-B93B-DDCBE4B8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D9A8-083F-4A2A-B06D-3C7A54FCB984}" type="datetime4">
              <a:rPr lang="nl-NL" smtClean="0"/>
              <a:t>19 april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5E03ED-EA29-2B44-B7DB-18A7FB5C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meerwaarde van Erasmus+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81C28E-6E3E-2B4F-8EE7-39B33BC8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FDC-F898-D74F-B0A5-AB1464D0E9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65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A7692-32AF-044A-8B18-AA383576A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D2A527-0993-334F-A27B-D3F12F4AF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79B11A-2829-6A47-953C-5E976164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7042-D971-4F7D-B0F0-43846EB211A7}" type="datetime4">
              <a:rPr lang="nl-NL" smtClean="0"/>
              <a:t>19 april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E301D8-5411-A943-8239-492AB623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meerwaarde van Erasmus+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A490D0-5E87-5A40-9698-861A607D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FDC-F898-D74F-B0A5-AB1464D0E9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73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FE2C4-42FD-C045-B182-EB6FC456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637A75-496F-DF41-BAC8-5E9FE5ADB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B5D385-5359-C244-8CA8-82D0F92D0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14CC-BEF5-4F3E-BB8B-9BB1452816A2}" type="datetime4">
              <a:rPr lang="nl-NL" smtClean="0"/>
              <a:t>19 april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14997D-85FB-884A-BC94-DA3EB923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meerwaarde van Erasmus+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A45276-A59E-FC4F-A8CE-728173D7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FDC-F898-D74F-B0A5-AB1464D0E9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5F580-62D6-104D-A7AC-577EAE86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D85342-9D46-4543-A304-A7BC44407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D7EA564-FC6A-2B46-BFE8-D6512341F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DF22AD-A083-D14A-9899-699D0A99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B594-C9EC-49D4-8198-C0D4E7496AD3}" type="datetime4">
              <a:rPr lang="nl-NL" smtClean="0"/>
              <a:t>19 april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915CD39-50C1-4648-B56E-2FF73E670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meerwaarde van Erasmus+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863307-F088-2B4F-AA69-2F205E37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FDC-F898-D74F-B0A5-AB1464D0E9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841CC-2600-044C-A951-48D87E379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2F1E12-1353-3143-8D29-750EB5B2C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940905-B370-4346-88CC-6ADC1A513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51CF386-1F83-3046-8BFD-96C8953DC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B7AD6E6-6496-2342-B278-56E825154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7DAF358-570D-F244-925A-971AF1518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867B-C4D6-49DC-BA68-34A4B312E38F}" type="datetime4">
              <a:rPr lang="nl-NL" smtClean="0"/>
              <a:t>19 april 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A821F70-00B3-DF4F-B896-6B941F97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meerwaarde van Erasmus+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CFC5106-2DA9-5D45-B920-82F1CE09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FDC-F898-D74F-B0A5-AB1464D0E9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250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BD451-DAFD-9140-BBF2-8A41D9FC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409552D-8C42-6C41-BD07-BA82483B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A362-751B-48BB-A86D-451717B6CA9A}" type="datetime4">
              <a:rPr lang="nl-NL" smtClean="0"/>
              <a:t>19 april 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C3EAC12-C50E-344E-9C10-C7FE5D72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meerwaarde van Erasmus+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E58708-BA0D-A545-B78B-46A8D963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FDC-F898-D74F-B0A5-AB1464D0E9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8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261A6B8-B2B7-2C4C-8897-871B6DC9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5EAF-59D1-4EBD-BF2A-C21D41A90FFB}" type="datetime4">
              <a:rPr lang="nl-NL" smtClean="0"/>
              <a:t>19 april 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53680F0-2054-C14E-AFF7-8495EE642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meerwaarde van Erasmus+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D1C66E-356F-3E43-861A-5591239E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FDC-F898-D74F-B0A5-AB1464D0E9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719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8FA0B-C668-D341-AB0B-AA8D1C97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34ADB0-62AB-8044-823B-7EF4E97BC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28CDCA-99A8-3043-AB55-898442C9B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B0846FF-798D-E24F-B190-038013BB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3F43-2F14-4940-A731-2239B545E1E9}" type="datetime4">
              <a:rPr lang="nl-NL" smtClean="0"/>
              <a:t>19 april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B35207-7008-794B-BCBB-088AA6CA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meerwaarde van Erasmus+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885E49-B7DB-E64C-861A-42E824A5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FDC-F898-D74F-B0A5-AB1464D0E9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72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FCD48-DF13-0240-92AC-80DAA948C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DB63F4F-9BEB-2444-A02C-A8A1B336A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AD7749-A41A-EE4A-84AD-6714F109B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F2A73B-1603-094E-8F01-D0160547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C016-0035-4309-9F73-63A834B77670}" type="datetime4">
              <a:rPr lang="nl-NL" smtClean="0"/>
              <a:t>19 april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ACF671-C57C-174E-BBC3-79E20904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meerwaarde van Erasmus+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628B4D-0D0D-0347-87E9-17FEC4AE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FDC-F898-D74F-B0A5-AB1464D0E9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02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C255C36-C91F-324F-A810-7C28BAB4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03BB16-00BF-AA4F-B112-D02428B46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A6F024-AF04-A440-AD04-84DEC8909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2E60C-4732-4B00-9B86-1ED75C852307}" type="datetime4">
              <a:rPr lang="nl-NL" smtClean="0"/>
              <a:t>19 april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A1ABF4-92C1-F042-BBBF-46FD856BF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De meerwaarde van Erasmus+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2E9427-4113-3448-B56D-5D52E1EA6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D7FDC-F898-D74F-B0A5-AB1464D0E9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53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hyperlink" Target="https://ec.europa.eu/programmes/erasmus-plus/resources/programme-guide_e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4A93B-A4CF-3C4F-AD56-9BCC063AF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52551"/>
            <a:ext cx="9715131" cy="2157412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chemeClr val="bg1"/>
                </a:solidFill>
                <a:latin typeface="Museo 700" panose="02000000000000000000" pitchFamily="2" charset="77"/>
              </a:rPr>
              <a:t>			 </a:t>
            </a:r>
            <a:br>
              <a:rPr lang="nl-NL" dirty="0">
                <a:solidFill>
                  <a:schemeClr val="bg1"/>
                </a:solidFill>
                <a:latin typeface="Museo 700" panose="02000000000000000000" pitchFamily="2" charset="77"/>
              </a:rPr>
            </a:br>
            <a:r>
              <a:rPr lang="nl-NL" dirty="0">
                <a:solidFill>
                  <a:schemeClr val="bg1"/>
                </a:solidFill>
                <a:latin typeface="Museo 700" panose="02000000000000000000" pitchFamily="2" charset="77"/>
              </a:rPr>
              <a:t>&amp; the Erasmus+ programma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CD2063-F0C1-4743-BF3E-617D3948E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7980" y="3659188"/>
            <a:ext cx="9070019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endParaRPr lang="nl-NL" sz="1800" b="1" dirty="0">
              <a:solidFill>
                <a:schemeClr val="bg1"/>
              </a:solidFill>
              <a:latin typeface="Museo 300" panose="02000000000000000000" pitchFamily="2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nl-NL" sz="1800" b="1" dirty="0">
              <a:solidFill>
                <a:schemeClr val="bg1"/>
              </a:solidFill>
              <a:latin typeface="Museo 300" panose="02000000000000000000" pitchFamily="2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nl-NL" sz="1800" b="1" dirty="0">
                <a:solidFill>
                  <a:schemeClr val="bg1"/>
                </a:solidFill>
                <a:latin typeface="Museo 300" panose="02000000000000000000" pitchFamily="2" charset="77"/>
              </a:rPr>
              <a:t>Academische Zaken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fld id="{06714503-E741-FA45-8143-4735A2AB0097}" type="datetime4">
              <a:rPr lang="nl-NL" sz="1800" b="1" smtClean="0">
                <a:solidFill>
                  <a:schemeClr val="bg1"/>
                </a:solidFill>
                <a:latin typeface="Museo 300" panose="02000000000000000000" pitchFamily="2" charset="77"/>
              </a:rPr>
              <a:t>19 april 2021</a:t>
            </a:fld>
            <a:endParaRPr lang="nl-NL" sz="1800" b="1" dirty="0">
              <a:solidFill>
                <a:schemeClr val="bg1"/>
              </a:solidFill>
              <a:latin typeface="Museo 300" panose="02000000000000000000" pitchFamily="2" charset="77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ECA299-7049-EA44-B5E5-69970A7155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5184" y="3371940"/>
            <a:ext cx="9617875" cy="4470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9FDA4A7-34B0-4869-8897-335E0E56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0" y="1543050"/>
            <a:ext cx="270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66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5000"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D86ED3-DCD6-2A44-9C0A-38CC3EC8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D7FDC-F898-D74F-B0A5-AB1464D0E90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FDDA0743-BD04-4603-97BC-5AD089DDD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352425"/>
            <a:ext cx="5744175" cy="6266089"/>
          </a:xfrm>
        </p:spPr>
        <p:txBody>
          <a:bodyPr>
            <a:noAutofit/>
          </a:bodyPr>
          <a:lstStyle/>
          <a:p>
            <a:pPr lvl="0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600" dirty="0">
                <a:latin typeface="Museo 300" panose="02000000000000000000" pitchFamily="2" charset="77"/>
              </a:rPr>
              <a:t>E+ is based on </a:t>
            </a:r>
            <a:r>
              <a:rPr lang="en-GB" sz="1600" i="1" dirty="0">
                <a:latin typeface="Museo 300" panose="02000000000000000000" pitchFamily="2" charset="77"/>
              </a:rPr>
              <a:t>Key Actions </a:t>
            </a:r>
            <a:r>
              <a:rPr lang="en-GB" sz="1600" dirty="0">
                <a:latin typeface="Museo 300" panose="02000000000000000000" pitchFamily="2" charset="77"/>
              </a:rPr>
              <a:t>(KA): </a:t>
            </a:r>
          </a:p>
          <a:p>
            <a:pPr lvl="1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400" dirty="0">
                <a:latin typeface="Museo 300" panose="02000000000000000000" pitchFamily="2" charset="77"/>
              </a:rPr>
              <a:t>KA1 focusing on mobility for staff &amp; students.</a:t>
            </a:r>
          </a:p>
          <a:p>
            <a:pPr lvl="1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400" dirty="0">
                <a:latin typeface="Museo 300" panose="02000000000000000000" pitchFamily="2" charset="77"/>
              </a:rPr>
              <a:t>KA2 focusing on cooperation, innovation, excellence, and the exchange of </a:t>
            </a:r>
            <a:r>
              <a:rPr lang="en-GB" sz="1400" i="1" dirty="0">
                <a:latin typeface="Museo 300" panose="02000000000000000000" pitchFamily="2" charset="77"/>
              </a:rPr>
              <a:t>good practices.</a:t>
            </a:r>
          </a:p>
          <a:p>
            <a:pPr lvl="1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400" dirty="0">
                <a:latin typeface="Museo 300" panose="02000000000000000000" pitchFamily="2" charset="77"/>
              </a:rPr>
              <a:t>KA3 focusing on EU policy reform, policy development and collaboration.</a:t>
            </a:r>
          </a:p>
          <a:p>
            <a:pPr lvl="1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400" i="1" dirty="0">
                <a:latin typeface="Museo 300" panose="02000000000000000000" pitchFamily="2" charset="77"/>
              </a:rPr>
              <a:t>Jean Monnet Actions focus </a:t>
            </a:r>
            <a:r>
              <a:rPr lang="en-GB" sz="1400" dirty="0">
                <a:latin typeface="Museo 300" panose="02000000000000000000" pitchFamily="2" charset="77"/>
              </a:rPr>
              <a:t>on European integration and topics linked to the European Union. </a:t>
            </a:r>
          </a:p>
          <a:p>
            <a:pPr lvl="0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endParaRPr lang="en-GB" sz="1600" dirty="0">
              <a:latin typeface="Museo 300" panose="02000000000000000000" pitchFamily="2" charset="77"/>
            </a:endParaRPr>
          </a:p>
          <a:p>
            <a:pPr lvl="0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600" dirty="0">
                <a:latin typeface="Museo 300" panose="02000000000000000000" pitchFamily="2" charset="77"/>
              </a:rPr>
              <a:t>Budget 2021-2027 = approximately €26,2 </a:t>
            </a:r>
            <a:r>
              <a:rPr lang="en-GB" sz="1600" dirty="0" smtClean="0">
                <a:latin typeface="Museo 300" panose="02000000000000000000" pitchFamily="2" charset="77"/>
              </a:rPr>
              <a:t>milliard</a:t>
            </a:r>
            <a:endParaRPr lang="en-GB" sz="1600" dirty="0">
              <a:latin typeface="Museo 300" panose="02000000000000000000" pitchFamily="2" charset="77"/>
            </a:endParaRPr>
          </a:p>
          <a:p>
            <a:pPr lvl="0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endParaRPr lang="en-GB" sz="1600" dirty="0">
              <a:latin typeface="Museo 300" panose="02000000000000000000" pitchFamily="2" charset="77"/>
            </a:endParaRPr>
          </a:p>
          <a:p>
            <a:pPr lvl="0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600" dirty="0">
                <a:latin typeface="Museo 300" panose="02000000000000000000" pitchFamily="2" charset="77"/>
              </a:rPr>
              <a:t>Programme priorities:</a:t>
            </a:r>
          </a:p>
          <a:p>
            <a:pPr lvl="1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400" dirty="0">
                <a:latin typeface="Museo 300" panose="02000000000000000000" pitchFamily="2" charset="77"/>
              </a:rPr>
              <a:t>Life-long learning (Bologna)</a:t>
            </a:r>
          </a:p>
          <a:p>
            <a:pPr lvl="1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400" dirty="0">
                <a:latin typeface="Museo 300" panose="02000000000000000000" pitchFamily="2" charset="77"/>
              </a:rPr>
              <a:t>Inclusion &amp; Diversity, equal opportunities for all</a:t>
            </a:r>
          </a:p>
          <a:p>
            <a:pPr lvl="1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400" dirty="0" smtClean="0">
                <a:latin typeface="Museo 300" panose="02000000000000000000" pitchFamily="2" charset="77"/>
              </a:rPr>
              <a:t>Digital </a:t>
            </a:r>
            <a:r>
              <a:rPr lang="en-GB" sz="1400" dirty="0">
                <a:latin typeface="Museo 300" panose="02000000000000000000" pitchFamily="2" charset="77"/>
              </a:rPr>
              <a:t>transformation, Digital Europe</a:t>
            </a:r>
          </a:p>
          <a:p>
            <a:pPr lvl="1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400" dirty="0">
                <a:latin typeface="Museo 300" panose="02000000000000000000" pitchFamily="2" charset="77"/>
              </a:rPr>
              <a:t>Participation in </a:t>
            </a:r>
            <a:r>
              <a:rPr lang="en-GB" sz="1400" dirty="0" smtClean="0">
                <a:latin typeface="Museo 300" panose="02000000000000000000" pitchFamily="2" charset="77"/>
              </a:rPr>
              <a:t>Democracy</a:t>
            </a:r>
            <a:endParaRPr lang="en-GB" sz="1400" dirty="0">
              <a:latin typeface="Museo 300" panose="02000000000000000000" pitchFamily="2" charset="77"/>
            </a:endParaRPr>
          </a:p>
          <a:p>
            <a:pPr lvl="1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400" dirty="0">
                <a:latin typeface="Museo 300" panose="02000000000000000000" pitchFamily="2" charset="77"/>
              </a:rPr>
              <a:t>Sustainability &amp; the Green Deal</a:t>
            </a:r>
          </a:p>
          <a:p>
            <a:pPr lvl="1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400" dirty="0">
                <a:latin typeface="Museo 300" panose="02000000000000000000" pitchFamily="2" charset="77"/>
              </a:rPr>
              <a:t>Recovery after Covid-19</a:t>
            </a:r>
          </a:p>
          <a:p>
            <a:pPr lvl="1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400" dirty="0">
                <a:latin typeface="Museo 300" panose="02000000000000000000" pitchFamily="2" charset="77"/>
              </a:rPr>
              <a:t>Realising the </a:t>
            </a:r>
            <a:r>
              <a:rPr lang="en-GB" sz="1400" i="1" dirty="0">
                <a:latin typeface="Museo 300" panose="02000000000000000000" pitchFamily="2" charset="77"/>
              </a:rPr>
              <a:t>European Education/Research Area (EEA/ERA)</a:t>
            </a:r>
            <a:r>
              <a:rPr lang="en-GB" sz="1400" dirty="0">
                <a:latin typeface="Museo 300" panose="02000000000000000000" pitchFamily="2" charset="77"/>
              </a:rPr>
              <a:t>. </a:t>
            </a:r>
          </a:p>
          <a:p>
            <a:pPr marL="0" indent="0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None/>
            </a:pPr>
            <a:endParaRPr lang="nl-NL" sz="1200" dirty="0">
              <a:latin typeface="Museo 300" panose="02000000000000000000" pitchFamily="2" charset="77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2C7830C6-D792-44A4-BD8E-45C405C0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25" y="619126"/>
            <a:ext cx="4359600" cy="531813"/>
          </a:xfrm>
        </p:spPr>
        <p:txBody>
          <a:bodyPr>
            <a:noAutofit/>
          </a:bodyPr>
          <a:lstStyle/>
          <a:p>
            <a:pPr>
              <a:lnSpc>
                <a:spcPct val="145000"/>
              </a:lnSpc>
              <a:spcBef>
                <a:spcPts val="400"/>
              </a:spcBef>
              <a:buClr>
                <a:srgbClr val="019C7F"/>
              </a:buClr>
              <a:buSzPct val="150000"/>
            </a:pPr>
            <a:r>
              <a:rPr lang="nl-NL" b="1" dirty="0">
                <a:solidFill>
                  <a:srgbClr val="019C7F"/>
                </a:solidFill>
                <a:latin typeface="Museo 300" panose="02000000000000000000" pitchFamily="2" charset="77"/>
              </a:rPr>
              <a:t>General</a:t>
            </a:r>
          </a:p>
        </p:txBody>
      </p: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27039652-47C1-47A5-929C-DF2C3A93F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502613"/>
              </p:ext>
            </p:extLst>
          </p:nvPr>
        </p:nvGraphicFramePr>
        <p:xfrm>
          <a:off x="504225" y="1163207"/>
          <a:ext cx="5086950" cy="45651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4307">
                  <a:extLst>
                    <a:ext uri="{9D8B030D-6E8A-4147-A177-3AD203B41FA5}">
                      <a16:colId xmlns:a16="http://schemas.microsoft.com/office/drawing/2014/main" val="524665279"/>
                    </a:ext>
                  </a:extLst>
                </a:gridCol>
                <a:gridCol w="3377228">
                  <a:extLst>
                    <a:ext uri="{9D8B030D-6E8A-4147-A177-3AD203B41FA5}">
                      <a16:colId xmlns:a16="http://schemas.microsoft.com/office/drawing/2014/main" val="1645058083"/>
                    </a:ext>
                  </a:extLst>
                </a:gridCol>
                <a:gridCol w="865415">
                  <a:extLst>
                    <a:ext uri="{9D8B030D-6E8A-4147-A177-3AD203B41FA5}">
                      <a16:colId xmlns:a16="http://schemas.microsoft.com/office/drawing/2014/main" val="3148596940"/>
                    </a:ext>
                  </a:extLst>
                </a:gridCol>
              </a:tblGrid>
              <a:tr h="340660">
                <a:tc gridSpan="3">
                  <a:txBody>
                    <a:bodyPr/>
                    <a:lstStyle/>
                    <a:p>
                      <a:pPr algn="ctr"/>
                      <a:r>
                        <a:rPr lang="nl-NL" sz="1600" noProof="0" dirty="0">
                          <a:latin typeface="Museo 300" panose="02000000000000000000"/>
                        </a:rPr>
                        <a:t>Erasmus+ </a:t>
                      </a:r>
                      <a:r>
                        <a:rPr lang="nl-NL" sz="1600" noProof="0" dirty="0" err="1">
                          <a:latin typeface="Museo 300" panose="02000000000000000000"/>
                        </a:rPr>
                        <a:t>Programme</a:t>
                      </a:r>
                      <a:endParaRPr lang="en-GB" sz="1600" noProof="0" dirty="0">
                        <a:latin typeface="Museo 300" panose="02000000000000000000"/>
                      </a:endParaRPr>
                    </a:p>
                  </a:txBody>
                  <a:tcPr marL="45720" marR="36000" marT="10800" marB="10800" anchor="ctr">
                    <a:solidFill>
                      <a:srgbClr val="019C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808064"/>
                  </a:ext>
                </a:extLst>
              </a:tr>
              <a:tr h="293686">
                <a:tc>
                  <a:txBody>
                    <a:bodyPr/>
                    <a:lstStyle/>
                    <a:p>
                      <a:pPr algn="ctr"/>
                      <a:r>
                        <a:rPr lang="en-GB" sz="1000" b="1" noProof="0" dirty="0">
                          <a:latin typeface="Museo 300" panose="02000000000000000000"/>
                        </a:rPr>
                        <a:t>Key Action</a:t>
                      </a:r>
                    </a:p>
                  </a:txBody>
                  <a:tcPr marL="45720" marR="36000" marT="21600" marB="21600" anchor="ctr">
                    <a:solidFill>
                      <a:srgbClr val="019C7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noProof="0" dirty="0">
                          <a:latin typeface="Museo 300" panose="02000000000000000000"/>
                        </a:rPr>
                        <a:t>Funding Programmes</a:t>
                      </a:r>
                    </a:p>
                  </a:txBody>
                  <a:tcPr marL="45720" marR="36000" marT="21600" marB="21600" anchor="ctr">
                    <a:solidFill>
                      <a:srgbClr val="019C7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noProof="0" dirty="0">
                          <a:latin typeface="Museo 300" panose="02000000000000000000"/>
                        </a:rPr>
                        <a:t>Budget (%)*</a:t>
                      </a:r>
                    </a:p>
                  </a:txBody>
                  <a:tcPr marL="45720" marR="36000" marT="21600" marB="21600" anchor="ctr">
                    <a:solidFill>
                      <a:srgbClr val="019C7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649919"/>
                  </a:ext>
                </a:extLst>
              </a:tr>
              <a:tr h="810271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latin typeface="Museo 300" panose="02000000000000000000"/>
                        </a:rPr>
                        <a:t>KA1</a:t>
                      </a:r>
                    </a:p>
                  </a:txBody>
                  <a:tcPr marL="45720" marR="36000" marT="21600" marB="21600" anchor="ctr">
                    <a:solidFill>
                      <a:srgbClr val="019C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Museo 300" panose="02000000000000000000"/>
                        </a:rPr>
                        <a:t>Student (credit) &amp; Staff mobility</a:t>
                      </a:r>
                    </a:p>
                    <a:p>
                      <a:r>
                        <a:rPr lang="en-GB" sz="1200" noProof="0" dirty="0">
                          <a:latin typeface="Museo 300" panose="02000000000000000000"/>
                        </a:rPr>
                        <a:t>Short term and blended mobility, green mobility, online learning support</a:t>
                      </a:r>
                    </a:p>
                    <a:p>
                      <a:r>
                        <a:rPr lang="en-GB" sz="1200" noProof="0" dirty="0">
                          <a:latin typeface="Museo 300" panose="02000000000000000000"/>
                        </a:rPr>
                        <a:t>European Student Card Initiative </a:t>
                      </a:r>
                      <a:endParaRPr lang="en-GB" sz="1200" i="1" noProof="0" dirty="0">
                        <a:latin typeface="Museo 300" panose="02000000000000000000"/>
                      </a:endParaRPr>
                    </a:p>
                  </a:txBody>
                  <a:tcPr marL="45720" marR="36000" marT="18000" marB="18000">
                    <a:solidFill>
                      <a:srgbClr val="019C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noProof="0" dirty="0">
                          <a:latin typeface="Museo 300" panose="02000000000000000000"/>
                        </a:rPr>
                        <a:t>63%</a:t>
                      </a:r>
                      <a:endParaRPr lang="en-GB" sz="1200" noProof="0" dirty="0">
                        <a:latin typeface="Museo 300" panose="02000000000000000000"/>
                      </a:endParaRPr>
                    </a:p>
                  </a:txBody>
                  <a:tcPr marL="45720" marR="36000" marT="21600" marB="21600" anchor="ctr">
                    <a:solidFill>
                      <a:srgbClr val="019C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408087"/>
                  </a:ext>
                </a:extLst>
              </a:tr>
              <a:tr h="1192816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latin typeface="Museo 300" panose="02000000000000000000"/>
                        </a:rPr>
                        <a:t>KA2</a:t>
                      </a:r>
                    </a:p>
                  </a:txBody>
                  <a:tcPr marL="45720" marR="36000" marT="21600" marB="21600" anchor="ctr">
                    <a:solidFill>
                      <a:srgbClr val="019C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Museo 300" panose="02000000000000000000"/>
                        </a:rPr>
                        <a:t>Partnerships for Cooperation (incl. capacity building)</a:t>
                      </a:r>
                    </a:p>
                    <a:p>
                      <a:r>
                        <a:rPr lang="en-GB" sz="1200" noProof="0" dirty="0">
                          <a:latin typeface="Museo 300" panose="02000000000000000000"/>
                        </a:rPr>
                        <a:t>Partnerships for Excellence (incl. European Universities, Erasmus Mundus)</a:t>
                      </a:r>
                    </a:p>
                    <a:p>
                      <a:r>
                        <a:rPr lang="en-GB" sz="1200" noProof="0" dirty="0">
                          <a:latin typeface="Museo 300" panose="02000000000000000000"/>
                        </a:rPr>
                        <a:t>Partnerships for Innovation (incl. Alliances and Forward-looking projects)</a:t>
                      </a:r>
                    </a:p>
                    <a:p>
                      <a:r>
                        <a:rPr lang="en-US" sz="1200" noProof="0" dirty="0">
                          <a:latin typeface="Museo 300" panose="02000000000000000000"/>
                        </a:rPr>
                        <a:t>Sport and Physical Activity (EU dimensions)</a:t>
                      </a:r>
                      <a:endParaRPr lang="en-GB" sz="1200" noProof="0" dirty="0">
                        <a:latin typeface="Museo 300" panose="02000000000000000000"/>
                      </a:endParaRPr>
                    </a:p>
                  </a:txBody>
                  <a:tcPr marL="45720" marR="36000" marT="18000" marB="18000">
                    <a:solidFill>
                      <a:srgbClr val="019C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noProof="0" dirty="0">
                          <a:latin typeface="Museo 300" panose="02000000000000000000"/>
                        </a:rPr>
                        <a:t>27%</a:t>
                      </a:r>
                      <a:endParaRPr lang="en-GB" sz="1200" noProof="0" dirty="0">
                        <a:latin typeface="Museo 300" panose="02000000000000000000"/>
                      </a:endParaRPr>
                    </a:p>
                  </a:txBody>
                  <a:tcPr marL="45720" marR="36000" marT="21600" marB="21600" anchor="ctr">
                    <a:solidFill>
                      <a:srgbClr val="019C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850667"/>
                  </a:ext>
                </a:extLst>
              </a:tr>
              <a:tr h="1192816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latin typeface="Museo 300" panose="02000000000000000000"/>
                        </a:rPr>
                        <a:t>KA3</a:t>
                      </a:r>
                    </a:p>
                  </a:txBody>
                  <a:tcPr marL="45720" marR="36000" marT="21600" marB="21600" anchor="ctr">
                    <a:solidFill>
                      <a:srgbClr val="019C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Museo 300" panose="02000000000000000000"/>
                        </a:rPr>
                        <a:t>Initiatives for policy innovation, EHEA</a:t>
                      </a:r>
                    </a:p>
                    <a:p>
                      <a:r>
                        <a:rPr lang="en-GB" sz="1200" noProof="0" dirty="0">
                          <a:latin typeface="Museo 300" panose="02000000000000000000"/>
                        </a:rPr>
                        <a:t>European policy experimentations </a:t>
                      </a:r>
                    </a:p>
                    <a:p>
                      <a:r>
                        <a:rPr lang="en-GB" sz="1200" noProof="0" dirty="0">
                          <a:latin typeface="Museo 300" panose="02000000000000000000"/>
                        </a:rPr>
                        <a:t>Civil Society Cooperation</a:t>
                      </a:r>
                    </a:p>
                    <a:p>
                      <a:r>
                        <a:rPr lang="en-GB" sz="1200" noProof="0" dirty="0">
                          <a:latin typeface="Museo 300" panose="02000000000000000000"/>
                        </a:rPr>
                        <a:t>Studies and surveys, European policy tools</a:t>
                      </a:r>
                    </a:p>
                    <a:p>
                      <a:r>
                        <a:rPr lang="en-GB" sz="1200" noProof="0" dirty="0">
                          <a:latin typeface="Museo 300" panose="02000000000000000000"/>
                        </a:rPr>
                        <a:t>Cooperation with international organisations</a:t>
                      </a:r>
                    </a:p>
                    <a:p>
                      <a:r>
                        <a:rPr lang="en-US" sz="1200" noProof="0" dirty="0">
                          <a:latin typeface="Museo 300" panose="02000000000000000000"/>
                        </a:rPr>
                        <a:t>Stakeholder dialogue, policy promotion</a:t>
                      </a:r>
                    </a:p>
                  </a:txBody>
                  <a:tcPr marL="45720" marR="36000" marT="18000" marB="18000">
                    <a:solidFill>
                      <a:srgbClr val="019C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noProof="0" dirty="0">
                          <a:latin typeface="Museo 300" panose="02000000000000000000"/>
                        </a:rPr>
                        <a:t>4,2%</a:t>
                      </a:r>
                      <a:endParaRPr lang="en-GB" sz="1200" noProof="0" dirty="0">
                        <a:latin typeface="Museo 300" panose="02000000000000000000"/>
                      </a:endParaRPr>
                    </a:p>
                  </a:txBody>
                  <a:tcPr marL="45720" marR="36000" marT="21600" marB="21600" anchor="ctr">
                    <a:solidFill>
                      <a:srgbClr val="019C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951700"/>
                  </a:ext>
                </a:extLst>
              </a:tr>
              <a:tr h="293686">
                <a:tc>
                  <a:txBody>
                    <a:bodyPr/>
                    <a:lstStyle/>
                    <a:p>
                      <a:endParaRPr lang="en-GB" sz="800" noProof="0" dirty="0">
                        <a:latin typeface="Museo 300" panose="02000000000000000000"/>
                      </a:endParaRPr>
                    </a:p>
                  </a:txBody>
                  <a:tcPr marL="45720" marR="36000" marT="21600" marB="21600" anchor="ctr">
                    <a:solidFill>
                      <a:srgbClr val="019C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noProof="0" dirty="0">
                          <a:latin typeface="Museo 300" panose="02000000000000000000"/>
                        </a:rPr>
                        <a:t>Jean </a:t>
                      </a:r>
                      <a:r>
                        <a:rPr lang="nl-NL" sz="1200" noProof="0" dirty="0" err="1">
                          <a:latin typeface="Museo 300" panose="02000000000000000000"/>
                        </a:rPr>
                        <a:t>Monnet</a:t>
                      </a:r>
                      <a:r>
                        <a:rPr lang="nl-NL" sz="1200" noProof="0" dirty="0">
                          <a:latin typeface="Museo 300" panose="02000000000000000000"/>
                        </a:rPr>
                        <a:t> Actions </a:t>
                      </a:r>
                    </a:p>
                    <a:p>
                      <a:r>
                        <a:rPr lang="nl-NL" sz="1200" noProof="0" dirty="0">
                          <a:latin typeface="Museo 300" panose="02000000000000000000"/>
                        </a:rPr>
                        <a:t>(EU Identity/</a:t>
                      </a:r>
                      <a:r>
                        <a:rPr lang="nl-NL" sz="1200" noProof="0" dirty="0" err="1">
                          <a:latin typeface="Museo 300" panose="02000000000000000000"/>
                        </a:rPr>
                        <a:t>Values</a:t>
                      </a:r>
                      <a:r>
                        <a:rPr lang="nl-NL" sz="1200" noProof="0" dirty="0">
                          <a:latin typeface="Museo 300" panose="02000000000000000000"/>
                        </a:rPr>
                        <a:t>, Integration)</a:t>
                      </a:r>
                      <a:endParaRPr lang="en-US" sz="1200" noProof="0" dirty="0">
                        <a:latin typeface="Museo 300" panose="02000000000000000000"/>
                      </a:endParaRPr>
                    </a:p>
                  </a:txBody>
                  <a:tcPr marL="45720" marR="36000" marT="18000" marB="18000" anchor="ctr">
                    <a:solidFill>
                      <a:srgbClr val="019C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noProof="0" dirty="0">
                          <a:latin typeface="Museo 300" panose="02000000000000000000"/>
                        </a:rPr>
                        <a:t>1,8%</a:t>
                      </a:r>
                      <a:endParaRPr lang="en-GB" sz="1200" noProof="0" dirty="0">
                        <a:latin typeface="Museo 300" panose="02000000000000000000"/>
                      </a:endParaRPr>
                    </a:p>
                  </a:txBody>
                  <a:tcPr marL="45720" marR="36000" marT="21600" marB="21600" anchor="ctr">
                    <a:solidFill>
                      <a:srgbClr val="019C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240411"/>
                  </a:ext>
                </a:extLst>
              </a:tr>
              <a:tr h="333145">
                <a:tc gridSpan="3">
                  <a:txBody>
                    <a:bodyPr/>
                    <a:lstStyle/>
                    <a:p>
                      <a:r>
                        <a:rPr lang="nl-NL" sz="800" noProof="0" dirty="0">
                          <a:latin typeface="Museo 300" panose="02000000000000000000"/>
                        </a:rPr>
                        <a:t>* Bij benadering (programma 2014-2020); verwacht wordt dat de verdeling in het nieuwe programma weinig zal afwijken. De overgebleven 4% betreft budget voor uitvoer van het E+ programma.</a:t>
                      </a:r>
                      <a:endParaRPr lang="en-GB" sz="800" noProof="0" dirty="0">
                        <a:latin typeface="Museo 300" panose="02000000000000000000"/>
                      </a:endParaRPr>
                    </a:p>
                  </a:txBody>
                  <a:tcPr marL="36000" marR="18000" marT="10800" marB="10800">
                    <a:solidFill>
                      <a:srgbClr val="019C7F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noProof="0" dirty="0">
                        <a:latin typeface="Museo 300" panose="02000000000000000000"/>
                      </a:endParaRPr>
                    </a:p>
                  </a:txBody>
                  <a:tcPr marL="45720" marR="36000" marT="21600" marB="21600">
                    <a:solidFill>
                      <a:srgbClr val="019C7F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Museo 300" panose="02000000000000000000"/>
                      </a:endParaRPr>
                    </a:p>
                  </a:txBody>
                  <a:tcPr marL="45720" marR="36000" marT="21600" marB="21600" anchor="ctr">
                    <a:solidFill>
                      <a:srgbClr val="019C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804475"/>
                  </a:ext>
                </a:extLst>
              </a:tr>
            </a:tbl>
          </a:graphicData>
        </a:graphic>
      </p:graphicFrame>
      <p:pic>
        <p:nvPicPr>
          <p:cNvPr id="2054" name="Picture 6">
            <a:extLst>
              <a:ext uri="{FF2B5EF4-FFF2-40B4-BE49-F238E27FC236}">
                <a16:creationId xmlns:a16="http://schemas.microsoft.com/office/drawing/2014/main" id="{BDBE8C75-2534-4551-AFAA-0FB4C2C12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25" y="5939497"/>
            <a:ext cx="153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2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5000"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3949B-ECFB-E144-BEC7-0CC9D11F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51" y="306503"/>
            <a:ext cx="4849200" cy="531813"/>
          </a:xfrm>
        </p:spPr>
        <p:txBody>
          <a:bodyPr>
            <a:noAutofit/>
          </a:bodyPr>
          <a:lstStyle/>
          <a:p>
            <a:pPr>
              <a:lnSpc>
                <a:spcPct val="145000"/>
              </a:lnSpc>
              <a:spcBef>
                <a:spcPts val="400"/>
              </a:spcBef>
              <a:buClr>
                <a:srgbClr val="019C7F"/>
              </a:buClr>
              <a:buSzPct val="150000"/>
            </a:pPr>
            <a:r>
              <a:rPr lang="nl-NL" b="1" dirty="0">
                <a:solidFill>
                  <a:srgbClr val="019C7F"/>
                </a:solidFill>
                <a:latin typeface="Museo 300" panose="02000000000000000000" pitchFamily="2" charset="77"/>
              </a:rPr>
              <a:t>Impact &amp; </a:t>
            </a:r>
            <a:r>
              <a:rPr lang="nl-NL" b="1" dirty="0" err="1">
                <a:solidFill>
                  <a:srgbClr val="019C7F"/>
                </a:solidFill>
                <a:latin typeface="Museo 300" panose="02000000000000000000" pitchFamily="2" charset="77"/>
              </a:rPr>
              <a:t>added</a:t>
            </a:r>
            <a:r>
              <a:rPr lang="nl-NL" b="1" dirty="0">
                <a:solidFill>
                  <a:srgbClr val="019C7F"/>
                </a:solidFill>
                <a:latin typeface="Museo 300" panose="02000000000000000000" pitchFamily="2" charset="77"/>
              </a:rPr>
              <a:t> </a:t>
            </a:r>
            <a:r>
              <a:rPr lang="nl-NL" b="1" dirty="0" err="1">
                <a:solidFill>
                  <a:srgbClr val="019C7F"/>
                </a:solidFill>
                <a:latin typeface="Museo 300" panose="02000000000000000000" pitchFamily="2" charset="77"/>
              </a:rPr>
              <a:t>value</a:t>
            </a:r>
            <a:endParaRPr lang="nl-NL" b="1" dirty="0">
              <a:solidFill>
                <a:srgbClr val="019C7F"/>
              </a:solidFill>
              <a:latin typeface="Museo 300" panose="02000000000000000000" pitchFamily="2" charset="77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D86ED3-DCD6-2A44-9C0A-38CC3EC8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FDC-F898-D74F-B0A5-AB1464D0E908}" type="slidenum">
              <a:rPr lang="nl-NL" smtClean="0"/>
              <a:t>3</a:t>
            </a:fld>
            <a:endParaRPr lang="nl-NL"/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EB38E69B-7DA7-427C-8E29-1EE23B624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25" y="1038650"/>
            <a:ext cx="6582657" cy="4680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B92CAA7-599C-46EA-B00A-1A077C3C5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3776" y="1038650"/>
            <a:ext cx="4407674" cy="4411460"/>
          </a:xfrm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400" dirty="0">
                <a:latin typeface="Museo 300" panose="02000000000000000000" pitchFamily="2" charset="77"/>
              </a:rPr>
              <a:t>Internationalisation is the motor for (national) reform</a:t>
            </a:r>
          </a:p>
          <a:p>
            <a:pPr lvl="0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400" dirty="0">
                <a:latin typeface="Museo 300" panose="02000000000000000000" pitchFamily="2" charset="77"/>
              </a:rPr>
              <a:t>Contributes to the transformation of Higher Education and the creation of the </a:t>
            </a:r>
            <a:r>
              <a:rPr lang="en-GB" sz="1400" i="1" dirty="0">
                <a:latin typeface="Museo 300" panose="02000000000000000000" pitchFamily="2" charset="77"/>
              </a:rPr>
              <a:t>European Higher Education Area</a:t>
            </a:r>
          </a:p>
          <a:p>
            <a:pPr lvl="0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400" dirty="0">
                <a:latin typeface="Museo 300" panose="02000000000000000000" pitchFamily="2" charset="77"/>
              </a:rPr>
              <a:t>Fosters and facilitates international collaboration  in multi-stakeholder networks/consortia in order to tackle complex issues (i.e. SDGs, wicked problems) </a:t>
            </a:r>
          </a:p>
          <a:p>
            <a:pPr lvl="0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400" dirty="0">
                <a:latin typeface="Museo 300" panose="02000000000000000000" pitchFamily="2" charset="77"/>
              </a:rPr>
              <a:t>E+ Programme enforces capacity for mobility, collaboration, educational </a:t>
            </a:r>
            <a:r>
              <a:rPr lang="en-GB" sz="1400" dirty="0" smtClean="0">
                <a:latin typeface="Museo 300" panose="02000000000000000000" pitchFamily="2" charset="77"/>
              </a:rPr>
              <a:t>innovation </a:t>
            </a:r>
            <a:r>
              <a:rPr lang="en-GB" sz="1400" dirty="0">
                <a:latin typeface="Museo 300" panose="02000000000000000000" pitchFamily="2" charset="77"/>
              </a:rPr>
              <a:t>&amp; development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704BB33-9339-44CF-92F3-6F67086C3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25" y="5939497"/>
            <a:ext cx="153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3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5000"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D86ED3-DCD6-2A44-9C0A-38CC3EC8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D7FDC-F898-D74F-B0A5-AB1464D0E90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514FE42-1097-4F76-A7BA-09205EB2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62053"/>
            <a:ext cx="10609074" cy="531813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19C7F"/>
                </a:solidFill>
                <a:latin typeface="Museo 300" panose="02000000000000000000" pitchFamily="2" charset="77"/>
              </a:rPr>
              <a:t>Options </a:t>
            </a:r>
            <a:r>
              <a:rPr lang="nl-NL" b="1" dirty="0" err="1">
                <a:solidFill>
                  <a:srgbClr val="019C7F"/>
                </a:solidFill>
                <a:latin typeface="Museo 300" panose="02000000000000000000" pitchFamily="2" charset="77"/>
              </a:rPr>
              <a:t>for</a:t>
            </a:r>
            <a:r>
              <a:rPr lang="nl-NL" b="1" dirty="0">
                <a:solidFill>
                  <a:srgbClr val="019C7F"/>
                </a:solidFill>
                <a:latin typeface="Museo 300" panose="02000000000000000000" pitchFamily="2" charset="77"/>
              </a:rPr>
              <a:t> UNIC</a:t>
            </a:r>
            <a:endParaRPr lang="nl-NL" dirty="0">
              <a:solidFill>
                <a:srgbClr val="019C7F"/>
              </a:solidFill>
              <a:latin typeface="Museo 500" panose="02000000000000000000" pitchFamily="2" charset="77"/>
            </a:endParaRPr>
          </a:p>
        </p:txBody>
      </p:sp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3986918F-F358-4007-A013-21CAC4C71D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876934"/>
              </p:ext>
            </p:extLst>
          </p:nvPr>
        </p:nvGraphicFramePr>
        <p:xfrm>
          <a:off x="335999" y="792369"/>
          <a:ext cx="11520001" cy="506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470">
                  <a:extLst>
                    <a:ext uri="{9D8B030D-6E8A-4147-A177-3AD203B41FA5}">
                      <a16:colId xmlns:a16="http://schemas.microsoft.com/office/drawing/2014/main" val="182811629"/>
                    </a:ext>
                  </a:extLst>
                </a:gridCol>
                <a:gridCol w="3105144">
                  <a:extLst>
                    <a:ext uri="{9D8B030D-6E8A-4147-A177-3AD203B41FA5}">
                      <a16:colId xmlns:a16="http://schemas.microsoft.com/office/drawing/2014/main" val="1195952006"/>
                    </a:ext>
                  </a:extLst>
                </a:gridCol>
                <a:gridCol w="2371460">
                  <a:extLst>
                    <a:ext uri="{9D8B030D-6E8A-4147-A177-3AD203B41FA5}">
                      <a16:colId xmlns:a16="http://schemas.microsoft.com/office/drawing/2014/main" val="344234833"/>
                    </a:ext>
                  </a:extLst>
                </a:gridCol>
                <a:gridCol w="1912467">
                  <a:extLst>
                    <a:ext uri="{9D8B030D-6E8A-4147-A177-3AD203B41FA5}">
                      <a16:colId xmlns:a16="http://schemas.microsoft.com/office/drawing/2014/main" val="3859733124"/>
                    </a:ext>
                  </a:extLst>
                </a:gridCol>
                <a:gridCol w="2371460">
                  <a:extLst>
                    <a:ext uri="{9D8B030D-6E8A-4147-A177-3AD203B41FA5}">
                      <a16:colId xmlns:a16="http://schemas.microsoft.com/office/drawing/2014/main" val="143045484"/>
                    </a:ext>
                  </a:extLst>
                </a:gridCol>
              </a:tblGrid>
              <a:tr h="396835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UNIC </a:t>
                      </a:r>
                      <a:endParaRPr lang="en-GB" noProof="0" dirty="0"/>
                    </a:p>
                  </a:txBody>
                  <a:tcPr>
                    <a:solidFill>
                      <a:srgbClr val="019C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Description</a:t>
                      </a:r>
                      <a:endParaRPr lang="en-GB" noProof="0" dirty="0"/>
                    </a:p>
                  </a:txBody>
                  <a:tcPr>
                    <a:solidFill>
                      <a:srgbClr val="019C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E+ action</a:t>
                      </a:r>
                      <a:endParaRPr lang="en-GB" noProof="0" dirty="0"/>
                    </a:p>
                  </a:txBody>
                  <a:tcPr>
                    <a:solidFill>
                      <a:srgbClr val="019C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Deadline </a:t>
                      </a:r>
                      <a:endParaRPr lang="en-GB" noProof="0" dirty="0"/>
                    </a:p>
                  </a:txBody>
                  <a:tcPr>
                    <a:solidFill>
                      <a:srgbClr val="019C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Feasibility</a:t>
                      </a:r>
                      <a:endParaRPr lang="en-GB" noProof="0" dirty="0"/>
                    </a:p>
                  </a:txBody>
                  <a:tcPr>
                    <a:solidFill>
                      <a:srgbClr val="019C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549124"/>
                  </a:ext>
                </a:extLst>
              </a:tr>
              <a:tr h="661937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Knowledge sharing, collaboration, exchange on staff level (general)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Short term </a:t>
                      </a:r>
                      <a:r>
                        <a:rPr lang="en-GB" sz="1000" noProof="0" dirty="0" err="1" smtClean="0"/>
                        <a:t>mobilities</a:t>
                      </a:r>
                      <a:r>
                        <a:rPr lang="en-GB" sz="1000" noProof="0" dirty="0" smtClean="0"/>
                        <a:t> for diverse levels/categories of staff (i.e. academics/teachers, IO officers, E+ officers, administrators etc.)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 smtClean="0"/>
                        <a:t>Staff mobility (teaching/training)</a:t>
                      </a:r>
                    </a:p>
                    <a:p>
                      <a:r>
                        <a:rPr lang="en-GB" sz="1000" noProof="0" dirty="0" smtClean="0"/>
                        <a:t>KA103 (old E+ programme)</a:t>
                      </a:r>
                      <a:br>
                        <a:rPr lang="en-GB" sz="1000" noProof="0" dirty="0" smtClean="0"/>
                      </a:br>
                      <a:r>
                        <a:rPr lang="en-GB" sz="1000" noProof="0" dirty="0" smtClean="0"/>
                        <a:t>KA131 (new E+ programme)</a:t>
                      </a:r>
                      <a:br>
                        <a:rPr lang="en-GB" sz="1000" noProof="0" dirty="0" smtClean="0"/>
                      </a:br>
                      <a:r>
                        <a:rPr lang="en-GB" sz="1000" noProof="0" dirty="0" smtClean="0"/>
                        <a:t>Staff financed from sending organisation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KA131 call2021; 11 May 2021 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Available budget 2020 (</a:t>
                      </a:r>
                      <a:r>
                        <a:rPr lang="en-GB" sz="1000" noProof="0" dirty="0" err="1" smtClean="0"/>
                        <a:t>Covid</a:t>
                      </a:r>
                      <a:r>
                        <a:rPr lang="en-GB" sz="1000" noProof="0" dirty="0" smtClean="0"/>
                        <a:t> left overs KA103) or a new KA131 application, short application window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09214"/>
                  </a:ext>
                </a:extLst>
              </a:tr>
              <a:tr h="807178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Various topics/themes for/with students (e.g. content, methodology, approach testing, city lab activities)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E.g. diversity &amp; inclusion, community service learning &amp; case studies (linked to City labs?); hackathons &amp; </a:t>
                      </a:r>
                      <a:r>
                        <a:rPr lang="en-GB" sz="1000" noProof="0" dirty="0" err="1" smtClean="0"/>
                        <a:t>creatons</a:t>
                      </a:r>
                      <a:r>
                        <a:rPr lang="en-GB" sz="1000" noProof="0" dirty="0" smtClean="0"/>
                        <a:t> (linked to City labs?); pressure cooker weeks (international interdisciplinary research/concept development?)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Student Mobility, Blended Intensive Programmes (BIP)</a:t>
                      </a:r>
                      <a:br>
                        <a:rPr lang="en-GB" sz="1000" noProof="0" dirty="0" smtClean="0"/>
                      </a:br>
                      <a:r>
                        <a:rPr lang="en-GB" sz="1000" noProof="0" dirty="0" smtClean="0"/>
                        <a:t>KA131, specific BIP section with additional mobility funding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 smtClean="0"/>
                        <a:t>KA131 call2021; 11 May 2021 </a:t>
                      </a:r>
                    </a:p>
                    <a:p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Requires direct link with existing strategies and added value. Minimal requirements (see programme guide) essential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884022"/>
                  </a:ext>
                </a:extLst>
              </a:tr>
              <a:tr h="1130073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Development comprehensive/innovative study/training programmes using UNIC results and output; e.g. Joint (Master) Programmes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From scratch (new programmes) or restructuring existing programmes/courses into a joint programme Innovation, development/implementation new methodologies, embedding new content (e.g. using micro-credentials in relation to UNIC topics, joint master programmes in </a:t>
                      </a:r>
                      <a:r>
                        <a:rPr lang="en-GB" sz="1000" noProof="0" dirty="0" err="1" smtClean="0"/>
                        <a:t>superdiversity</a:t>
                      </a:r>
                      <a:r>
                        <a:rPr lang="en-GB" sz="1000" noProof="0" dirty="0" smtClean="0"/>
                        <a:t> in post-industrial cities).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i="1" noProof="0" dirty="0" smtClean="0"/>
                        <a:t>New programmes: </a:t>
                      </a:r>
                      <a:r>
                        <a:rPr lang="en-GB" sz="1000" noProof="0" dirty="0" smtClean="0"/>
                        <a:t>KA220 – Cooperation partnerships in higher education</a:t>
                      </a:r>
                    </a:p>
                    <a:p>
                      <a:r>
                        <a:rPr lang="en-GB" sz="1000" noProof="0" dirty="0" smtClean="0"/>
                        <a:t>Erasmus Mundus action – Erasmus Mundus Design Measures (EMDM).</a:t>
                      </a:r>
                    </a:p>
                    <a:p>
                      <a:r>
                        <a:rPr lang="en-GB" sz="1000" i="1" noProof="0" dirty="0" smtClean="0"/>
                        <a:t>From existing programmes:</a:t>
                      </a:r>
                    </a:p>
                    <a:p>
                      <a:r>
                        <a:rPr lang="en-GB" sz="1000" noProof="0" dirty="0" smtClean="0"/>
                        <a:t>Erasmus Mundus action – Erasmus Mundus Joint Masters (EMJM) 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KA220 call2021; 20 May 2021 </a:t>
                      </a:r>
                    </a:p>
                    <a:p>
                      <a:r>
                        <a:rPr lang="en-GB" sz="1000" noProof="0" dirty="0" smtClean="0"/>
                        <a:t>(2nd round deadline beginning Nov.21)</a:t>
                      </a:r>
                    </a:p>
                    <a:p>
                      <a:r>
                        <a:rPr lang="en-GB" sz="1000" noProof="0" dirty="0" smtClean="0"/>
                        <a:t>EMJM call2021; 26 May 2021 (not open yet)</a:t>
                      </a:r>
                    </a:p>
                    <a:p>
                      <a:r>
                        <a:rPr lang="en-GB" sz="1000" noProof="0" dirty="0" smtClean="0"/>
                        <a:t>EMJD call2021; 26 May 2021 (not open yet)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Requires well developed ideas and strategies; short application window reduces success rate if no plans available.</a:t>
                      </a:r>
                    </a:p>
                    <a:p>
                      <a:r>
                        <a:rPr lang="en-GB" sz="1000" noProof="0" dirty="0" smtClean="0"/>
                        <a:t>2nd round KA220 provides more time for setting up plans and develop initiatives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260254"/>
                  </a:ext>
                </a:extLst>
              </a:tr>
              <a:tr h="311443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Sustainable embedding Joint Master Programmes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Running the programme (accredited Joint Master Programme) for 6 years with minimally 4 intakes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 smtClean="0"/>
                        <a:t>Erasmus Mundus action – Erasmus Mundus Joint Masters (EMJM) 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 smtClean="0"/>
                        <a:t>EMJM call2021; 26 May 2021 (not open yet)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Has relevance in the future running developed programmes, suitable exploitation of UNIC results/output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864411"/>
                  </a:ext>
                </a:extLst>
              </a:tr>
              <a:tr h="311443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UNIC-related content linked to policy reform and modernization in education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E.g. Policy development and reform concerning implementation European Universities, national legislations, working with micro-credentials (recognition etc.); organising events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 smtClean="0"/>
                        <a:t>KEY ACTION 3: SUPPORT TO POLICY DEVELOPMENT AND COOPERATION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 smtClean="0"/>
                        <a:t>No relevant calls open, except youth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Possibly interesting in the future when more results are available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88"/>
                  </a:ext>
                </a:extLst>
              </a:tr>
              <a:tr h="311443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UNIC-related content linked to EU policies/politics/identity etc.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An opportunity to spread knowledge about the European Union integration matters (EU dimensions) linked to UNIC content/results/output if available (teaching &amp; research)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 smtClean="0"/>
                        <a:t>Jean Monnet Actions in the field of higher education; Modules, Chairs and Centres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 smtClean="0"/>
                        <a:t>Excellence (</a:t>
                      </a:r>
                      <a:r>
                        <a:rPr lang="en-GB" sz="1000" noProof="0" dirty="0" err="1" smtClean="0"/>
                        <a:t>CoE</a:t>
                      </a:r>
                      <a:r>
                        <a:rPr lang="en-GB" sz="1000" noProof="0" dirty="0" smtClean="0"/>
                        <a:t>)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 smtClean="0"/>
                        <a:t>2 June 2021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Requires clear link to EU dimensions, citizenship and global perspectives; </a:t>
                      </a:r>
                      <a:r>
                        <a:rPr lang="en-GB" sz="1000" noProof="0" dirty="0" err="1" smtClean="0"/>
                        <a:t>CoE</a:t>
                      </a:r>
                      <a:r>
                        <a:rPr lang="en-GB" sz="1000" noProof="0" dirty="0" smtClean="0"/>
                        <a:t> only one per HEI allowed (EUR already has one)</a:t>
                      </a:r>
                      <a:endParaRPr lang="en-GB" sz="1000" noProof="0" dirty="0"/>
                    </a:p>
                  </a:txBody>
                  <a:tcPr>
                    <a:solidFill>
                      <a:srgbClr val="019C7F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678317"/>
                  </a:ext>
                </a:extLst>
              </a:tr>
            </a:tbl>
          </a:graphicData>
        </a:graphic>
      </p:graphicFrame>
      <p:pic>
        <p:nvPicPr>
          <p:cNvPr id="12" name="Picture 6">
            <a:extLst>
              <a:ext uri="{FF2B5EF4-FFF2-40B4-BE49-F238E27FC236}">
                <a16:creationId xmlns:a16="http://schemas.microsoft.com/office/drawing/2014/main" id="{C17F2314-9164-43FF-8259-9789EE811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9" y="5926912"/>
            <a:ext cx="153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14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5000"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3949B-ECFB-E144-BEC7-0CC9D11F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477"/>
            <a:ext cx="3971540" cy="531813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19C7F"/>
                </a:solidFill>
                <a:latin typeface="Museo 300" panose="02000000000000000000" pitchFamily="2" charset="77"/>
              </a:rPr>
              <a:t>Strategic </a:t>
            </a:r>
            <a:r>
              <a:rPr lang="nl-NL" b="1" dirty="0" err="1">
                <a:solidFill>
                  <a:srgbClr val="019C7F"/>
                </a:solidFill>
                <a:latin typeface="Museo 300" panose="02000000000000000000" pitchFamily="2" charset="77"/>
              </a:rPr>
              <a:t>questions</a:t>
            </a:r>
            <a:endParaRPr lang="nl-NL" dirty="0">
              <a:solidFill>
                <a:srgbClr val="019C7F"/>
              </a:solidFill>
              <a:latin typeface="Museo 500" panose="02000000000000000000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A31368-CA94-294D-B2E7-7B7C7D0C2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724"/>
            <a:ext cx="7905750" cy="422910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None/>
            </a:pPr>
            <a:r>
              <a:rPr lang="en-GB" sz="1800" dirty="0" smtClean="0">
                <a:latin typeface="Museo 300" panose="02000000000000000000" pitchFamily="2" charset="77"/>
              </a:rPr>
              <a:t>Strategic &amp; structural embedding requires thought-through approaches</a:t>
            </a:r>
          </a:p>
          <a:p>
            <a:pPr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500" dirty="0" smtClean="0">
                <a:latin typeface="Museo 300" panose="02000000000000000000" pitchFamily="2" charset="77"/>
              </a:rPr>
              <a:t>Priorities, political agendas</a:t>
            </a:r>
          </a:p>
          <a:p>
            <a:pPr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500" dirty="0" smtClean="0">
                <a:latin typeface="Museo 300" panose="02000000000000000000" pitchFamily="2" charset="77"/>
              </a:rPr>
              <a:t>Needs analysis</a:t>
            </a:r>
          </a:p>
          <a:p>
            <a:pPr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500" dirty="0" smtClean="0">
                <a:latin typeface="Museo 300" panose="02000000000000000000" pitchFamily="2" charset="77"/>
              </a:rPr>
              <a:t>View on sustainable use of results</a:t>
            </a:r>
          </a:p>
          <a:p>
            <a:pPr marL="0" indent="0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None/>
            </a:pPr>
            <a:r>
              <a:rPr lang="en-GB" sz="1800" dirty="0" smtClean="0">
                <a:latin typeface="Museo 300" panose="02000000000000000000" pitchFamily="2" charset="77"/>
              </a:rPr>
              <a:t>The following concerns are relevant:</a:t>
            </a:r>
          </a:p>
          <a:p>
            <a:pPr lvl="0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500" dirty="0" smtClean="0">
                <a:solidFill>
                  <a:prstClr val="black"/>
                </a:solidFill>
                <a:latin typeface="Museo 300" panose="02000000000000000000" pitchFamily="2" charset="77"/>
              </a:rPr>
              <a:t>Internal/external support (financial, in-kind, co-financing)? </a:t>
            </a:r>
          </a:p>
          <a:p>
            <a:pPr lvl="0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500" dirty="0" smtClean="0">
                <a:solidFill>
                  <a:prstClr val="black"/>
                </a:solidFill>
                <a:latin typeface="Museo 300" panose="02000000000000000000" pitchFamily="2" charset="77"/>
              </a:rPr>
              <a:t>Available capacity &amp; expertise for the application and for running the project?</a:t>
            </a:r>
          </a:p>
          <a:p>
            <a:pPr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500" dirty="0" smtClean="0">
                <a:solidFill>
                  <a:prstClr val="black"/>
                </a:solidFill>
                <a:latin typeface="Museo 300" panose="02000000000000000000" pitchFamily="2" charset="77"/>
              </a:rPr>
              <a:t>Added value of the funding programme to reach the goals?</a:t>
            </a:r>
          </a:p>
          <a:p>
            <a:pPr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1500" dirty="0" smtClean="0">
                <a:solidFill>
                  <a:prstClr val="black"/>
                </a:solidFill>
                <a:latin typeface="Museo 300" panose="02000000000000000000" pitchFamily="2" charset="77"/>
              </a:rPr>
              <a:t>Using c</a:t>
            </a:r>
            <a:r>
              <a:rPr lang="en-GB" sz="1500" dirty="0" smtClean="0">
                <a:latin typeface="Museo 300" panose="02000000000000000000" pitchFamily="2" charset="77"/>
              </a:rPr>
              <a:t>omplementarities and synergies funding programmes?</a:t>
            </a:r>
            <a:endParaRPr lang="en-GB" sz="1500" dirty="0">
              <a:latin typeface="Museo 300" panose="02000000000000000000" pitchFamily="2" charset="77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D86ED3-DCD6-2A44-9C0A-38CC3EC8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FDC-F898-D74F-B0A5-AB1464D0E908}" type="slidenum">
              <a:rPr lang="nl-NL" smtClean="0"/>
              <a:t>5</a:t>
            </a:fld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7E26E5-2458-41E1-BD8A-7CD9869A8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25" y="5939497"/>
            <a:ext cx="153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3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5000"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3949B-ECFB-E144-BEC7-0CC9D11F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639170"/>
            <a:ext cx="4428000" cy="531813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19C7F"/>
                </a:solidFill>
                <a:latin typeface="Museo 300" panose="02000000000000000000" pitchFamily="2" charset="77"/>
              </a:rPr>
              <a:t>6. KEY ISSUES</a:t>
            </a:r>
            <a:endParaRPr lang="nl-NL" dirty="0">
              <a:solidFill>
                <a:srgbClr val="019C7F"/>
              </a:solidFill>
              <a:latin typeface="Museo 500" panose="02000000000000000000" pitchFamily="2" charset="77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D86ED3-DCD6-2A44-9C0A-38CC3EC8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D7FDC-F898-D74F-B0A5-AB1464D0E90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24895-A1CE-471E-A68F-3B14088A7EE7}"/>
              </a:ext>
            </a:extLst>
          </p:cNvPr>
          <p:cNvSpPr/>
          <p:nvPr/>
        </p:nvSpPr>
        <p:spPr>
          <a:xfrm>
            <a:off x="623887" y="1276692"/>
            <a:ext cx="10944225" cy="4027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2800" dirty="0" smtClean="0"/>
              <a:t>Only optional when </a:t>
            </a:r>
            <a:r>
              <a:rPr lang="en-GB" sz="2800" b="1" i="1" dirty="0" smtClean="0">
                <a:solidFill>
                  <a:srgbClr val="FF0000"/>
                </a:solidFill>
              </a:rPr>
              <a:t>no</a:t>
            </a:r>
            <a:r>
              <a:rPr lang="en-GB" sz="2800" dirty="0" smtClean="0"/>
              <a:t> UNIC financing (including Horizon) is available. </a:t>
            </a:r>
            <a:r>
              <a:rPr lang="en-GB" sz="2800" b="1" i="1" dirty="0" smtClean="0">
                <a:solidFill>
                  <a:srgbClr val="FF0000"/>
                </a:solidFill>
              </a:rPr>
              <a:t>Double financing!!!</a:t>
            </a:r>
          </a:p>
          <a:p>
            <a:pPr marL="228600" lvl="0" indent="-228600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2800" b="1" i="1" dirty="0" smtClean="0">
                <a:solidFill>
                  <a:srgbClr val="FF0000"/>
                </a:solidFill>
              </a:rPr>
              <a:t>Sustainable links </a:t>
            </a:r>
            <a:r>
              <a:rPr lang="en-GB" sz="2800" dirty="0" smtClean="0"/>
              <a:t>to</a:t>
            </a:r>
            <a:r>
              <a:rPr lang="en-GB" sz="2800" b="1" i="1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/>
              <a:t>UNIC &amp; consortium strategy.</a:t>
            </a:r>
          </a:p>
          <a:p>
            <a:pPr marL="228600" lvl="0" indent="-228600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2800" b="1" i="1" dirty="0" smtClean="0">
                <a:solidFill>
                  <a:srgbClr val="FF0000"/>
                </a:solidFill>
              </a:rPr>
              <a:t>Short</a:t>
            </a:r>
            <a:r>
              <a:rPr lang="en-GB" sz="2800" b="1" i="1" dirty="0" smtClean="0"/>
              <a:t> </a:t>
            </a:r>
            <a:r>
              <a:rPr lang="en-GB" sz="2800" b="1" i="1" dirty="0" smtClean="0">
                <a:solidFill>
                  <a:srgbClr val="FF0000"/>
                </a:solidFill>
              </a:rPr>
              <a:t>application windows </a:t>
            </a:r>
            <a:r>
              <a:rPr lang="en-GB" sz="2800" dirty="0" smtClean="0"/>
              <a:t>require</a:t>
            </a:r>
            <a:r>
              <a:rPr lang="en-GB" sz="2800" b="1" i="1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/>
              <a:t>fast decision-making and actions.</a:t>
            </a:r>
          </a:p>
          <a:p>
            <a:pPr marL="228600" lvl="0" indent="-228600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2800" dirty="0" smtClean="0"/>
              <a:t>Or skip this call and go for call2022 or Nov call KA220.</a:t>
            </a:r>
          </a:p>
          <a:p>
            <a:pPr marL="228600" lvl="0" indent="-228600" algn="just">
              <a:lnSpc>
                <a:spcPct val="125000"/>
              </a:lnSpc>
              <a:spcBef>
                <a:spcPts val="400"/>
              </a:spcBef>
              <a:buClr>
                <a:srgbClr val="019C7F"/>
              </a:buClr>
              <a:buSzPct val="150000"/>
              <a:buFont typeface="Systeemlettertype regulier"/>
              <a:buChar char="|"/>
            </a:pPr>
            <a:r>
              <a:rPr lang="en-GB" sz="2800" dirty="0" smtClean="0">
                <a:hlinkClick r:id="rId4"/>
              </a:rPr>
              <a:t>https://ec.europa.eu/programmes/erasmus-plus/resources/programme-guide_en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0D976EB5-55AE-4820-8E68-20422ACC2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5926912"/>
            <a:ext cx="153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6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5B8C6-7B67-4A2E-A1CE-DFA911400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FDC-F898-D74F-B0A5-AB1464D0E908}" type="slidenum">
              <a:rPr lang="nl-NL" smtClean="0"/>
              <a:t>7</a:t>
            </a:fld>
            <a:endParaRPr lang="nl-NL"/>
          </a:p>
        </p:txBody>
      </p:sp>
      <p:pic>
        <p:nvPicPr>
          <p:cNvPr id="6" name="Picture 5" descr="Website&#10;&#10;Description automatically generated">
            <a:extLst>
              <a:ext uri="{FF2B5EF4-FFF2-40B4-BE49-F238E27FC236}">
                <a16:creationId xmlns:a16="http://schemas.microsoft.com/office/drawing/2014/main" id="{10D615D8-D9D8-4E8A-A172-2256B3C2D5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" b="6278"/>
          <a:stretch/>
        </p:blipFill>
        <p:spPr>
          <a:xfrm>
            <a:off x="19847" y="104312"/>
            <a:ext cx="12172153" cy="664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157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89EDF12B84F5468999AB844ADF14A0" ma:contentTypeVersion="13" ma:contentTypeDescription="Create a new document." ma:contentTypeScope="" ma:versionID="ec58c7b797c64767216a85b574b66da6">
  <xsd:schema xmlns:xsd="http://www.w3.org/2001/XMLSchema" xmlns:xs="http://www.w3.org/2001/XMLSchema" xmlns:p="http://schemas.microsoft.com/office/2006/metadata/properties" xmlns:ns3="81104e27-d0ad-483a-92d9-b6334b7678dc" xmlns:ns4="f3c439ed-21aa-40f1-af26-172b6c41e2f9" targetNamespace="http://schemas.microsoft.com/office/2006/metadata/properties" ma:root="true" ma:fieldsID="86bcb3758a388474484b661838521e6d" ns3:_="" ns4:_="">
    <xsd:import namespace="81104e27-d0ad-483a-92d9-b6334b7678dc"/>
    <xsd:import namespace="f3c439ed-21aa-40f1-af26-172b6c41e2f9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04e27-d0ad-483a-92d9-b6334b7678dc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439ed-21aa-40f1-af26-172b6c41e2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4B8B33-2E6A-48B2-A6C3-3E3A976928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1D8042-2078-459D-8E17-B1DDF9700D7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3c439ed-21aa-40f1-af26-172b6c41e2f9"/>
    <ds:schemaRef ds:uri="81104e27-d0ad-483a-92d9-b6334b7678d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D5BF62-CE25-4A4B-B704-2D63DA008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104e27-d0ad-483a-92d9-b6334b7678dc"/>
    <ds:schemaRef ds:uri="f3c439ed-21aa-40f1-af26-172b6c41e2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67494</TotalTime>
  <Words>1001</Words>
  <Application>Microsoft Office PowerPoint</Application>
  <PresentationFormat>Widescreen</PresentationFormat>
  <Paragraphs>128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Museo 300</vt:lpstr>
      <vt:lpstr>Museo 500</vt:lpstr>
      <vt:lpstr>Museo 700</vt:lpstr>
      <vt:lpstr>Systeemlettertype regulier</vt:lpstr>
      <vt:lpstr>Kantoorthema</vt:lpstr>
      <vt:lpstr>     &amp; the Erasmus+ programma</vt:lpstr>
      <vt:lpstr>General</vt:lpstr>
      <vt:lpstr>Impact &amp; added value</vt:lpstr>
      <vt:lpstr>Options for UNIC</vt:lpstr>
      <vt:lpstr>Strategic questions</vt:lpstr>
      <vt:lpstr>6. KEY ISSUES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Werkplan onderwijsrecht</dc:title>
  <dc:creator>Streefkerk</dc:creator>
  <cp:lastModifiedBy>Goranka Lalic Novak</cp:lastModifiedBy>
  <cp:revision>235</cp:revision>
  <cp:lastPrinted>2020-10-01T14:24:38Z</cp:lastPrinted>
  <dcterms:created xsi:type="dcterms:W3CDTF">2020-09-08T21:10:14Z</dcterms:created>
  <dcterms:modified xsi:type="dcterms:W3CDTF">2021-04-19T09:25:54Z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0x0101000B89EDF12B84F5468999AB844ADF14A0</vt:lpwstr>
  </property>
</Properties>
</file>